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60" r:id="rId1"/>
  </p:sldMasterIdLst>
  <p:notesMasterIdLst>
    <p:notesMasterId r:id="rId17"/>
  </p:notesMasterIdLst>
  <p:sldIdLst>
    <p:sldId id="259" r:id="rId2"/>
    <p:sldId id="260" r:id="rId3"/>
    <p:sldId id="263" r:id="rId4"/>
    <p:sldId id="264" r:id="rId5"/>
    <p:sldId id="266" r:id="rId6"/>
    <p:sldId id="265" r:id="rId7"/>
    <p:sldId id="267" r:id="rId8"/>
    <p:sldId id="261" r:id="rId9"/>
    <p:sldId id="269" r:id="rId10"/>
    <p:sldId id="268" r:id="rId11"/>
    <p:sldId id="271" r:id="rId12"/>
    <p:sldId id="274" r:id="rId13"/>
    <p:sldId id="273" r:id="rId14"/>
    <p:sldId id="270" r:id="rId15"/>
    <p:sldId id="27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F30D"/>
    <a:srgbClr val="C6D22E"/>
    <a:srgbClr val="B19E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gif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551C3-AB20-450A-AFEB-F188CDC97919}" type="datetimeFigureOut">
              <a:rPr lang="en-IN" smtClean="0"/>
              <a:t>13-12-2022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1323D-C624-4D7C-BDAA-A477B60D7F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5352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1"/>
            <a:ext cx="1728788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19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19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5410202"/>
            <a:ext cx="2057400" cy="365125"/>
          </a:xfrm>
        </p:spPr>
        <p:txBody>
          <a:bodyPr/>
          <a:lstStyle/>
          <a:p>
            <a:fld id="{9CC7B7C0-623A-4B44-905E-E29DFF8907C5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18" y="5410202"/>
            <a:ext cx="3843665" cy="365125"/>
          </a:xfrm>
        </p:spPr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5410200"/>
            <a:ext cx="57831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544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E629-2EED-4ECE-A41A-D6590CBF9C3B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965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D84CA-3840-43B1-B7F6-E326B5426A75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7270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648D4-BFE5-4ECA-B19E-D166A7FDEDD9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677634" y="73239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03028" y="2764972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63019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B5D18-D67F-47DA-A01F-B907EB67157D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30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939" y="3360263"/>
            <a:ext cx="2406551" cy="243093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78160" y="3363435"/>
            <a:ext cx="2396873" cy="243093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CFA3D-C7B1-42A0-A7F3-0B5F63F7378C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3079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FD101-3C7C-42B7-AA54-DCE6BF66E237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6118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CD38-60F2-4F27-9F79-C8FE480C5104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6381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4D2D1-48E7-4F9D-9E5B-39FAB03054F5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58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4FA7-2B0E-4160-AF1F-4CC29A52EE55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139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9F2C7-09E7-4F3D-AD94-936531D51BA8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87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D2B00-EFAE-457E-943C-B8E956D2F29E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579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515" y="2249486"/>
            <a:ext cx="3487337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6" y="2249485"/>
            <a:ext cx="348495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D37C2-36AE-4AE9-96FE-BA145EDB809D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70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6B0DC-6330-4A39-9F1D-807D51A767B2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821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730DB-0FB2-482B-96F7-D3BDDCF1159F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901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B7C54-486C-4E16-8C75-F07063F28F25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277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4450881" cy="163988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5541" y="609602"/>
            <a:ext cx="2750018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2249486"/>
            <a:ext cx="4450883" cy="354171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A63-7543-49B7-ABD6-BD9ACC93276F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038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30D">
            <a:alpha val="2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1"/>
            <a:ext cx="9040416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550FD7-19A0-47BF-8DFB-EA367B30FD14}" type="datetime1">
              <a:rPr lang="en-US" smtClean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 MD Habeeb Vulla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3862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914400"/>
            <a:ext cx="6593681" cy="2971800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>
                <a:solidFill>
                  <a:srgbClr val="C00000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Neural Networks</a:t>
            </a:r>
            <a:endParaRPr lang="en-US" sz="8000" dirty="0">
              <a:solidFill>
                <a:srgbClr val="C0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323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-ANN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BC3CDE-E40D-4806-8C20-4E5EA066F3B2}"/>
              </a:ext>
            </a:extLst>
          </p:cNvPr>
          <p:cNvSpPr txBox="1"/>
          <p:nvPr/>
        </p:nvSpPr>
        <p:spPr>
          <a:xfrm>
            <a:off x="457200" y="749106"/>
            <a:ext cx="8229600" cy="1871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Working Procedure</a:t>
            </a:r>
          </a:p>
          <a:p>
            <a:pPr algn="just"/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rgbClr val="333333"/>
                </a:solidFill>
                <a:latin typeface="Georgia" panose="02040502050405020303" pitchFamily="18" charset="0"/>
              </a:rPr>
              <a:t>A perceptron takes several binary inputs, </a:t>
            </a:r>
            <a:r>
              <a:rPr lang="en-US" altLang="en-US" sz="2400" dirty="0">
                <a:solidFill>
                  <a:srgbClr val="2A2A2A"/>
                </a:solidFill>
                <a:latin typeface="Georgia" panose="02040502050405020303" pitchFamily="18" charset="0"/>
              </a:rPr>
              <a:t>x1,x2,…</a:t>
            </a:r>
            <a:r>
              <a:rPr lang="en-US" altLang="en-US" sz="2400" dirty="0">
                <a:solidFill>
                  <a:srgbClr val="333333"/>
                </a:solidFill>
                <a:latin typeface="Georgia" panose="02040502050405020303" pitchFamily="18" charset="0"/>
              </a:rPr>
              <a:t>, and produces a single binary output.</a:t>
            </a:r>
            <a:endParaRPr lang="en-US" altLang="en-US" sz="2800" dirty="0">
              <a:latin typeface="Arial" panose="020B0604020202020204" pitchFamily="34" charset="0"/>
            </a:endParaRPr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66162E81-E334-4B86-AC38-8032355368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590800"/>
            <a:ext cx="4648200" cy="1646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8FCAD67-B4E0-43EA-ADB6-0A6B93B599A3}"/>
              </a:ext>
            </a:extLst>
          </p:cNvPr>
          <p:cNvSpPr/>
          <p:nvPr/>
        </p:nvSpPr>
        <p:spPr>
          <a:xfrm>
            <a:off x="457200" y="4184230"/>
            <a:ext cx="8305800" cy="2066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Weights w1,w2, W3…</a:t>
            </a:r>
            <a:r>
              <a:rPr lang="en-US" alt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real numbers expressing the importance of the respective inputs to the output. The neuron's output, </a:t>
            </a:r>
            <a:r>
              <a:rPr lang="en-US" altLang="en-US" sz="20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alt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or </a:t>
            </a:r>
            <a:r>
              <a:rPr lang="en-US" altLang="en-US" sz="20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is determined by whether the weighted sum </a:t>
            </a:r>
            <a:r>
              <a:rPr lang="en-US" altLang="en-US" sz="2800" b="1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∑jwjxj</a:t>
            </a:r>
            <a:r>
              <a:rPr lang="en-US" altLang="en-US" sz="28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alt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less than or greater than some </a:t>
            </a:r>
            <a:r>
              <a:rPr lang="en-US" altLang="en-US" sz="2000" i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threshold value</a:t>
            </a:r>
            <a:r>
              <a:rPr lang="en-US" alt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z</a:t>
            </a:r>
          </a:p>
        </p:txBody>
      </p:sp>
    </p:spTree>
    <p:extLst>
      <p:ext uri="{BB962C8B-B14F-4D97-AF65-F5344CB8AC3E}">
        <p14:creationId xmlns:p14="http://schemas.microsoft.com/office/powerpoint/2010/main" val="1977663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-ANN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859EDDB-7BEA-4935-BA23-CB78E7191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066800"/>
            <a:ext cx="7620000" cy="533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4182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-ANN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BC3CDE-E40D-4806-8C20-4E5EA066F3B2}"/>
              </a:ext>
            </a:extLst>
          </p:cNvPr>
          <p:cNvSpPr txBox="1"/>
          <p:nvPr/>
        </p:nvSpPr>
        <p:spPr>
          <a:xfrm>
            <a:off x="457200" y="749106"/>
            <a:ext cx="8229600" cy="2805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Activation function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Activation function determines the output of a neural network model.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Activation function decides, whether a neuron should be activated or not by calculating weighted sum and further adding bias with it. The purpose of the activation function is to 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introduce non-linearity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into the output of a neuron.</a:t>
            </a:r>
            <a:endParaRPr lang="en-US" alt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178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-ANN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D51019BE-2802-4758-86CE-6627E3051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159" y="2743733"/>
            <a:ext cx="7010401" cy="3896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DBCEB403-E21B-4383-9A0A-E661BDC1CC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159" y="2006756"/>
            <a:ext cx="7086601" cy="69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3B18CC0-9CC1-4673-962B-0F68C6701C1E}"/>
              </a:ext>
            </a:extLst>
          </p:cNvPr>
          <p:cNvSpPr/>
          <p:nvPr/>
        </p:nvSpPr>
        <p:spPr>
          <a:xfrm>
            <a:off x="381000" y="754967"/>
            <a:ext cx="43394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Sigmoid Activation Function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3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-ANN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BC3CDE-E40D-4806-8C20-4E5EA066F3B2}"/>
              </a:ext>
            </a:extLst>
          </p:cNvPr>
          <p:cNvSpPr txBox="1"/>
          <p:nvPr/>
        </p:nvSpPr>
        <p:spPr>
          <a:xfrm>
            <a:off x="457200" y="749106"/>
            <a:ext cx="822960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threshold is a real number which is a parameter of the neuron.</a:t>
            </a:r>
          </a:p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put it in more precise algebraic terms: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output= 0 if </a:t>
            </a:r>
            <a:r>
              <a:rPr lang="en-US" altLang="en-US" sz="2800" b="1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∑jwjxj </a:t>
            </a:r>
            <a:r>
              <a:rPr lang="en-US" altLang="en-US" sz="24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≤ threshold</a:t>
            </a:r>
          </a:p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1 if </a:t>
            </a:r>
            <a:r>
              <a:rPr lang="en-US" altLang="en-US" sz="2800" b="1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∑jwjxj </a:t>
            </a:r>
            <a:r>
              <a:rPr lang="en-US" altLang="en-US" sz="2400" dirty="0">
                <a:solidFill>
                  <a:srgbClr val="2A2A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 threshold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latin typeface="Arial" panose="020B0604020202020204" pitchFamily="34" charset="0"/>
              </a:rPr>
              <a:t/>
            </a:r>
            <a:br>
              <a:rPr lang="en-US" altLang="en-US" sz="2800" dirty="0">
                <a:latin typeface="Arial" panose="020B0604020202020204" pitchFamily="34" charset="0"/>
              </a:rPr>
            </a:br>
            <a:endParaRPr lang="en-US" alt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665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-ANN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BC3CDE-E40D-4806-8C20-4E5EA066F3B2}"/>
              </a:ext>
            </a:extLst>
          </p:cNvPr>
          <p:cNvSpPr txBox="1"/>
          <p:nvPr/>
        </p:nvSpPr>
        <p:spPr>
          <a:xfrm>
            <a:off x="457200" y="749106"/>
            <a:ext cx="822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err="1">
                <a:solidFill>
                  <a:schemeClr val="bg1"/>
                </a:solidFill>
              </a:rPr>
              <a:t>ReLU</a:t>
            </a:r>
            <a:r>
              <a:rPr lang="en-IN" sz="2400" b="1" dirty="0">
                <a:solidFill>
                  <a:schemeClr val="bg1"/>
                </a:solidFill>
              </a:rPr>
              <a:t> (Rectified Linear Unit) Activation Function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2FFA448-3997-47C4-86A2-75A745B4B094}"/>
              </a:ext>
            </a:extLst>
          </p:cNvPr>
          <p:cNvSpPr/>
          <p:nvPr/>
        </p:nvSpPr>
        <p:spPr>
          <a:xfrm>
            <a:off x="571499" y="1328146"/>
            <a:ext cx="8001000" cy="1420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rgbClr val="2929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000" dirty="0" err="1">
                <a:solidFill>
                  <a:srgbClr val="2929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r>
              <a:rPr lang="en-US" sz="2000" dirty="0">
                <a:solidFill>
                  <a:srgbClr val="2929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half rectified (from bottom).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929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f(z) is zero when z is less than zero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9292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f(z) is equal to z when z is above or equal to zero.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ReLU : Not a Differentiable Function: Why used in Gradient Based ...">
            <a:extLst>
              <a:ext uri="{FF2B5EF4-FFF2-40B4-BE49-F238E27FC236}">
                <a16:creationId xmlns:a16="http://schemas.microsoft.com/office/drawing/2014/main" id="{42BE5875-4EDE-47F8-B229-7D1C4AD0F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779" y="3126545"/>
            <a:ext cx="6192441" cy="3581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730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DDBE7B-E580-4B52-AC8E-C9B44CD17281}"/>
              </a:ext>
            </a:extLst>
          </p:cNvPr>
          <p:cNvSpPr/>
          <p:nvPr/>
        </p:nvSpPr>
        <p:spPr>
          <a:xfrm>
            <a:off x="685800" y="1447800"/>
            <a:ext cx="8153400" cy="22398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a computer system on the human brains and nerves system.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NN use artificial intelligence to untangle and break down extremely complex relationships.</a:t>
            </a:r>
          </a:p>
        </p:txBody>
      </p:sp>
    </p:spTree>
    <p:extLst>
      <p:ext uri="{BB962C8B-B14F-4D97-AF65-F5344CB8AC3E}">
        <p14:creationId xmlns:p14="http://schemas.microsoft.com/office/powerpoint/2010/main" val="4250085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DDBE7B-E580-4B52-AC8E-C9B44CD17281}"/>
              </a:ext>
            </a:extLst>
          </p:cNvPr>
          <p:cNvSpPr/>
          <p:nvPr/>
        </p:nvSpPr>
        <p:spPr>
          <a:xfrm>
            <a:off x="571499" y="776069"/>
            <a:ext cx="8001000" cy="2793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Artificial neural network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is an interconnected group of neurons in neural artificial networks that uses a mathematical or computational model for information processing based on a connection approach to computation.</a:t>
            </a:r>
            <a:endParaRPr lang="en-IN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716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5CACCE-DEBF-4F3C-99F8-98502E6C191B}"/>
              </a:ext>
            </a:extLst>
          </p:cNvPr>
          <p:cNvSpPr txBox="1"/>
          <p:nvPr/>
        </p:nvSpPr>
        <p:spPr>
          <a:xfrm>
            <a:off x="838200" y="914400"/>
            <a:ext cx="6330462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consists 3 layers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 Layer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Hidden Layer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 Layer</a:t>
            </a:r>
          </a:p>
        </p:txBody>
      </p:sp>
    </p:spTree>
    <p:extLst>
      <p:ext uri="{BB962C8B-B14F-4D97-AF65-F5344CB8AC3E}">
        <p14:creationId xmlns:p14="http://schemas.microsoft.com/office/powerpoint/2010/main" val="3316221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5CACCE-DEBF-4F3C-99F8-98502E6C191B}"/>
              </a:ext>
            </a:extLst>
          </p:cNvPr>
          <p:cNvSpPr txBox="1"/>
          <p:nvPr/>
        </p:nvSpPr>
        <p:spPr>
          <a:xfrm>
            <a:off x="381000" y="806550"/>
            <a:ext cx="8229600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 Layer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purpose of the input layer is to receive as input the values of the explanatory attributes for each observation.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‘input layer’ presents the patterns to the network, which communicates to one or more ‘hidden layers’.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nodes of the input layer are passive, meaning they do not change the data. They receive a single value on their input and duplicate the value to their many outputs.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the input layer, it duplicates each value and sent to all the hidden nodes.</a:t>
            </a:r>
            <a:endParaRPr lang="en-IN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491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5CACCE-DEBF-4F3C-99F8-98502E6C191B}"/>
              </a:ext>
            </a:extLst>
          </p:cNvPr>
          <p:cNvSpPr txBox="1"/>
          <p:nvPr/>
        </p:nvSpPr>
        <p:spPr>
          <a:xfrm>
            <a:off x="381000" y="806550"/>
            <a:ext cx="8229600" cy="5933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Hidden Layer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Hidden layers apply given transformations to the input values inside the network. There may be one or more hidden layers.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connects with outgoing arcs to output nodes or to other hidden nodes. In a hidden layer, the actual processing is done via a system of weighted ‘connections’.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values entering a hidden node multiplied by weights, a set of predetermined numbers stored in the program. The weighted inputs are then added to produce a single number.</a:t>
            </a:r>
            <a:endParaRPr lang="en-IN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830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5CACCE-DEBF-4F3C-99F8-98502E6C191B}"/>
              </a:ext>
            </a:extLst>
          </p:cNvPr>
          <p:cNvSpPr txBox="1"/>
          <p:nvPr/>
        </p:nvSpPr>
        <p:spPr>
          <a:xfrm>
            <a:off x="457199" y="1371600"/>
            <a:ext cx="8229600" cy="3717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 Layer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hidden layers then link to an ‘output layer‘. Output layer receives connections from hidden layers.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 returns an output value that corresponds to the prediction of the response variable.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classification problems, there is usually only one output node. </a:t>
            </a:r>
            <a:endParaRPr lang="en-IN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933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-ANN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3B5B94-54CF-4588-9E1F-E4B2E6B91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" y="1143000"/>
            <a:ext cx="8134350" cy="556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438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386D4B3-016F-471E-B0AF-69F83DB1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159" y="152401"/>
            <a:ext cx="6593681" cy="6096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-ANN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E01F779-EEBE-465B-9E5C-345197B887A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95400"/>
            <a:ext cx="80772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3015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497</Words>
  <Application>Microsoft Office PowerPoint</Application>
  <PresentationFormat>On-screen Show (4:3)</PresentationFormat>
  <Paragraphs>52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Algerian</vt:lpstr>
      <vt:lpstr>Arial</vt:lpstr>
      <vt:lpstr>Calibri</vt:lpstr>
      <vt:lpstr>Georgia</vt:lpstr>
      <vt:lpstr>Trebuchet MS</vt:lpstr>
      <vt:lpstr>Tw Cen MT</vt:lpstr>
      <vt:lpstr>Circuit</vt:lpstr>
      <vt:lpstr>Neural Networks</vt:lpstr>
      <vt:lpstr>Neural Networks</vt:lpstr>
      <vt:lpstr>Neural Networks</vt:lpstr>
      <vt:lpstr>Neural Networks</vt:lpstr>
      <vt:lpstr>Neural Networks</vt:lpstr>
      <vt:lpstr>Neural Networks</vt:lpstr>
      <vt:lpstr>Neural Networks</vt:lpstr>
      <vt:lpstr>Neural Networks -ANN</vt:lpstr>
      <vt:lpstr>Neural Networks -ANN</vt:lpstr>
      <vt:lpstr>Neural Networks -ANN</vt:lpstr>
      <vt:lpstr>Neural Networks -ANN</vt:lpstr>
      <vt:lpstr>Neural Networks -ANN</vt:lpstr>
      <vt:lpstr>Neural Networks -ANN</vt:lpstr>
      <vt:lpstr>Neural Networks -ANN</vt:lpstr>
      <vt:lpstr>Neural Networks -ANN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</dc:title>
  <dc:creator>CHETAN</dc:creator>
  <cp:lastModifiedBy>Hp</cp:lastModifiedBy>
  <cp:revision>41</cp:revision>
  <dcterms:created xsi:type="dcterms:W3CDTF">2006-08-16T00:00:00Z</dcterms:created>
  <dcterms:modified xsi:type="dcterms:W3CDTF">2022-12-13T02:10:44Z</dcterms:modified>
</cp:coreProperties>
</file>

<file path=docProps/thumbnail.jpeg>
</file>